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0.xml" ContentType="application/vnd.openxmlformats-officedocument.presentationml.notesSlide+xml"/>
  <Override PartName="/ppt/diagrams/data3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1.xml" ContentType="application/vnd.openxmlformats-officedocument.presentationml.notesSlide+xml"/>
  <Override PartName="/ppt/diagrams/data3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4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3.xml" ContentType="application/vnd.openxmlformats-officedocument.presentationml.notesSlide+xml"/>
  <Override PartName="/ppt/diagrams/data4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53.xml" ContentType="application/vnd.openxmlformats-officedocument.presentationml.notesSlide+xml"/>
  <Override PartName="/ppt/diagrams/data4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10.xml" ContentType="application/vnd.openxmlformats-officedocument.drawingml.diagramData+xml"/>
  <Override PartName="/ppt/diagrams/data110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  <Override PartName="/ppt/diagrams/data28.xml" ContentType="application/vnd.openxmlformats-officedocument.drawingml.diagramData+xml"/>
  <Override PartName="/ppt/diagrams/data31.xml" ContentType="application/vnd.openxmlformats-officedocument.drawingml.diagramData+xml"/>
  <Override PartName="/ppt/diagrams/data30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66" r:id="rId20"/>
    <p:sldId id="347" r:id="rId21"/>
    <p:sldId id="348" r:id="rId22"/>
    <p:sldId id="349" r:id="rId23"/>
    <p:sldId id="354" r:id="rId24"/>
    <p:sldId id="350" r:id="rId25"/>
    <p:sldId id="351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  <p:sldId id="353" r:id="rId43"/>
    <p:sldId id="314" r:id="rId44"/>
    <p:sldId id="316" r:id="rId45"/>
    <p:sldId id="317" r:id="rId46"/>
    <p:sldId id="318" r:id="rId47"/>
    <p:sldId id="319" r:id="rId48"/>
    <p:sldId id="320" r:id="rId49"/>
    <p:sldId id="323" r:id="rId50"/>
    <p:sldId id="332" r:id="rId51"/>
    <p:sldId id="324" r:id="rId52"/>
    <p:sldId id="322" r:id="rId53"/>
    <p:sldId id="326" r:id="rId54"/>
    <p:sldId id="327" r:id="rId55"/>
    <p:sldId id="328" r:id="rId56"/>
    <p:sldId id="315" r:id="rId57"/>
    <p:sldId id="329" r:id="rId58"/>
    <p:sldId id="330" r:id="rId59"/>
    <p:sldId id="331" r:id="rId60"/>
    <p:sldId id="309" r:id="rId6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65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6"/>
            <p14:sldId id="347"/>
            <p14:sldId id="348"/>
            <p14:sldId id="349"/>
            <p14:sldId id="354"/>
            <p14:sldId id="350"/>
            <p14:sldId id="351"/>
            <p14:sldId id="363"/>
            <p14:sldId id="364"/>
            <p14:sldId id="369"/>
            <p14:sldId id="362"/>
            <p14:sldId id="355"/>
            <p14:sldId id="356"/>
            <p14:sldId id="371"/>
            <p14:sldId id="367"/>
            <p14:sldId id="357"/>
            <p14:sldId id="368"/>
            <p14:sldId id="358"/>
            <p14:sldId id="359"/>
            <p14:sldId id="370"/>
            <p14:sldId id="360"/>
            <p14:sldId id="36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097" autoAdjust="0"/>
  </p:normalViewPr>
  <p:slideViewPr>
    <p:cSldViewPr snapToGrid="0" showGuides="1">
      <p:cViewPr varScale="1">
        <p:scale>
          <a:sx n="72" d="100"/>
          <a:sy n="72" d="100"/>
        </p:scale>
        <p:origin x="941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_rels/data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_rels/data3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 xmlns="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uncostrained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 xmlns="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 xmlns="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 xmlns="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𝜋)/𝜔_𝑠𝑎𝑚𝑝𝑙𝑖𝑛𝑔 </a:t>
              </a:r>
              <a:r>
                <a:rPr lang="it-IT" sz="1800" b="0" i="0">
                  <a:latin typeface="Cambria Math" panose="02040503050406030204" pitchFamily="18" charset="0"/>
                </a:rPr>
                <a:t>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uncostrained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10/07/2022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10/07/2022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0.xml"/><Relationship Id="rId3" Type="http://schemas.openxmlformats.org/officeDocument/2006/relationships/diagramData" Target="../diagrams/data11.xml"/><Relationship Id="rId7" Type="http://schemas.microsoft.com/office/2007/relationships/diagramDrawing" Target="../diagrams/drawing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2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16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7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2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52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0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3.emf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3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diagramData" Target="../diagrams/data3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diagramData" Target="../diagrams/data3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microsoft.com/office/2007/relationships/diagramDrawing" Target="../diagrams/drawing29.xml"/><Relationship Id="rId18" Type="http://schemas.microsoft.com/office/2007/relationships/diagramDrawing" Target="../diagrams/drawing30.xml"/><Relationship Id="rId26" Type="http://schemas.openxmlformats.org/officeDocument/2006/relationships/image" Target="../media/image79.png"/><Relationship Id="rId3" Type="http://schemas.microsoft.com/office/2007/relationships/media" Target="../media/media2.mp4"/><Relationship Id="rId21" Type="http://schemas.openxmlformats.org/officeDocument/2006/relationships/diagramQuickStyle" Target="../diagrams/quickStyle31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29.xml"/><Relationship Id="rId17" Type="http://schemas.openxmlformats.org/officeDocument/2006/relationships/diagramColors" Target="../diagrams/colors30.xml"/><Relationship Id="rId25" Type="http://schemas.openxmlformats.org/officeDocument/2006/relationships/image" Target="../media/image78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30.xml"/><Relationship Id="rId20" Type="http://schemas.openxmlformats.org/officeDocument/2006/relationships/diagramLayout" Target="../diagrams/layout31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29.xml"/><Relationship Id="rId24" Type="http://schemas.openxmlformats.org/officeDocument/2006/relationships/image" Target="../media/image77.png"/><Relationship Id="rId5" Type="http://schemas.microsoft.com/office/2007/relationships/media" Target="../media/media3.mp4"/><Relationship Id="rId15" Type="http://schemas.openxmlformats.org/officeDocument/2006/relationships/diagramLayout" Target="../diagrams/layout30.xml"/><Relationship Id="rId23" Type="http://schemas.microsoft.com/office/2007/relationships/diagramDrawing" Target="../diagrams/drawing31.xml"/><Relationship Id="rId10" Type="http://schemas.openxmlformats.org/officeDocument/2006/relationships/diagramLayout" Target="../diagrams/layout29.xml"/><Relationship Id="rId19" Type="http://schemas.openxmlformats.org/officeDocument/2006/relationships/diagramData" Target="../diagrams/data41.xml"/><Relationship Id="rId4" Type="http://schemas.openxmlformats.org/officeDocument/2006/relationships/video" Target="../media/media2.mp4"/><Relationship Id="rId9" Type="http://schemas.openxmlformats.org/officeDocument/2006/relationships/diagramData" Target="../diagrams/data39.xml"/><Relationship Id="rId14" Type="http://schemas.openxmlformats.org/officeDocument/2006/relationships/diagramData" Target="../diagrams/data40.xml"/><Relationship Id="rId22" Type="http://schemas.openxmlformats.org/officeDocument/2006/relationships/diagramColors" Target="../diagrams/colors3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3.png"/><Relationship Id="rId3" Type="http://schemas.openxmlformats.org/officeDocument/2006/relationships/diagramData" Target="../diagrams/data42.xml"/><Relationship Id="rId7" Type="http://schemas.microsoft.com/office/2007/relationships/diagramDrawing" Target="../diagrams/drawing32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82.png"/><Relationship Id="rId5" Type="http://schemas.openxmlformats.org/officeDocument/2006/relationships/diagramQuickStyle" Target="../diagrams/quickStyle32.xml"/><Relationship Id="rId15" Type="http://schemas.openxmlformats.org/officeDocument/2006/relationships/image" Target="../media/image84.png"/><Relationship Id="rId10" Type="http://schemas.microsoft.com/office/2007/relationships/hdphoto" Target="../media/hdphoto2.wdp"/><Relationship Id="rId4" Type="http://schemas.openxmlformats.org/officeDocument/2006/relationships/diagramLayout" Target="../diagrams/layout32.xml"/><Relationship Id="rId9" Type="http://schemas.openxmlformats.org/officeDocument/2006/relationships/image" Target="../media/image81.png"/><Relationship Id="rId1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9.png"/><Relationship Id="rId18" Type="http://schemas.microsoft.com/office/2007/relationships/hdphoto" Target="../media/hdphoto8.wdp"/><Relationship Id="rId3" Type="http://schemas.openxmlformats.org/officeDocument/2006/relationships/diagramData" Target="../diagrams/data43.xml"/><Relationship Id="rId7" Type="http://schemas.microsoft.com/office/2007/relationships/diagramDrawing" Target="../diagrams/drawing33.xml"/><Relationship Id="rId12" Type="http://schemas.microsoft.com/office/2007/relationships/hdphoto" Target="../media/hdphoto3.wdp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3.xml"/><Relationship Id="rId11" Type="http://schemas.openxmlformats.org/officeDocument/2006/relationships/image" Target="../media/image82.png"/><Relationship Id="rId5" Type="http://schemas.openxmlformats.org/officeDocument/2006/relationships/diagramQuickStyle" Target="../diagrams/quickStyle33.xml"/><Relationship Id="rId15" Type="http://schemas.openxmlformats.org/officeDocument/2006/relationships/image" Target="../media/image90.png"/><Relationship Id="rId10" Type="http://schemas.microsoft.com/office/2007/relationships/hdphoto" Target="../media/hdphoto2.wdp"/><Relationship Id="rId4" Type="http://schemas.openxmlformats.org/officeDocument/2006/relationships/diagramLayout" Target="../diagrams/layout33.xml"/><Relationship Id="rId9" Type="http://schemas.openxmlformats.org/officeDocument/2006/relationships/image" Target="../media/image81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4.xml"/><Relationship Id="rId12" Type="http://schemas.microsoft.com/office/2007/relationships/hdphoto" Target="../media/hdphoto10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95.png"/><Relationship Id="rId5" Type="http://schemas.openxmlformats.org/officeDocument/2006/relationships/diagramQuickStyle" Target="../diagrams/quickStyle34.xml"/><Relationship Id="rId10" Type="http://schemas.microsoft.com/office/2007/relationships/hdphoto" Target="../media/hdphoto9.wdp"/><Relationship Id="rId4" Type="http://schemas.openxmlformats.org/officeDocument/2006/relationships/diagramLayout" Target="../diagrams/layout34.xml"/><Relationship Id="rId9" Type="http://schemas.openxmlformats.org/officeDocument/2006/relationships/image" Target="../media/image94.png"/><Relationship Id="rId1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5.xml"/><Relationship Id="rId3" Type="http://schemas.openxmlformats.org/officeDocument/2006/relationships/image" Target="../media/image107.emf"/><Relationship Id="rId7" Type="http://schemas.openxmlformats.org/officeDocument/2006/relationships/diagramQuickStyle" Target="../diagrams/quickStyle3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5.xml"/><Relationship Id="rId5" Type="http://schemas.openxmlformats.org/officeDocument/2006/relationships/diagramData" Target="../diagrams/data45.xml"/><Relationship Id="rId4" Type="http://schemas.openxmlformats.org/officeDocument/2006/relationships/image" Target="../media/image108.emf"/><Relationship Id="rId9" Type="http://schemas.microsoft.com/office/2007/relationships/diagramDrawing" Target="../diagrams/drawing3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/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17BD149-734D-794A-F2BD-062B04040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035180"/>
            <a:ext cx="1767993" cy="182136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26697" y="1519086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4" y="2443417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0A50E3-D531-DAC6-61C5-B920DC2F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022" y="1825434"/>
            <a:ext cx="2057687" cy="1333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/>
              <p:nvPr/>
            </p:nvSpPr>
            <p:spPr>
              <a:xfrm>
                <a:off x="1026798" y="1720189"/>
                <a:ext cx="381531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≤|0,524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</m:oMath>
                </a14:m>
                <a:r>
                  <a:rPr lang="en-GB" dirty="0"/>
                  <a:t>|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98" y="1720189"/>
                <a:ext cx="3815319" cy="491288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44A6FF1-8F17-E29D-F857-A33ADFD49EC0}"/>
                  </a:ext>
                </a:extLst>
              </p:cNvPr>
              <p:cNvSpPr txBox="1"/>
              <p:nvPr/>
            </p:nvSpPr>
            <p:spPr>
              <a:xfrm>
                <a:off x="5198269" y="3275090"/>
                <a:ext cx="2696672" cy="1340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kern="0" dirty="0">
                    <a:solidFill>
                      <a:sysClr val="windowText" lastClr="000000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kumimoji="0" lang="it-I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it-IT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44A6FF1-8F17-E29D-F857-A33ADFD49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69" y="3275090"/>
                <a:ext cx="2696672" cy="1340303"/>
              </a:xfrm>
              <a:prstGeom prst="rect">
                <a:avLst/>
              </a:prstGeom>
              <a:blipFill>
                <a:blip r:embed="rId9"/>
                <a:stretch>
                  <a:fillRect l="-2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280642" y="153527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  <p:sp>
        <p:nvSpPr>
          <p:cNvPr id="3" name="Freccia in giù 2">
            <a:extLst>
              <a:ext uri="{FF2B5EF4-FFF2-40B4-BE49-F238E27FC236}">
                <a16:creationId xmlns:a16="http://schemas.microsoft.com/office/drawing/2014/main" id="{9A130860-79D5-313B-0AFC-3F9549CEDBE1}"/>
              </a:ext>
            </a:extLst>
          </p:cNvPr>
          <p:cNvSpPr/>
          <p:nvPr/>
        </p:nvSpPr>
        <p:spPr>
          <a:xfrm>
            <a:off x="8871284" y="3949406"/>
            <a:ext cx="385498" cy="689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E79F94-644B-EFFC-F2FC-16BDD12185AB}"/>
                  </a:ext>
                </a:extLst>
              </p:cNvPr>
              <p:cNvSpPr txBox="1"/>
              <p:nvPr/>
            </p:nvSpPr>
            <p:spPr>
              <a:xfrm>
                <a:off x="7667333" y="4653649"/>
                <a:ext cx="2630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𝑆𝑙𝑒𝑤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GB" dirty="0"/>
                  <a:t> = 0,041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E79F94-644B-EFFC-F2FC-16BDD121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3" y="4653649"/>
                <a:ext cx="2630906" cy="369332"/>
              </a:xfrm>
              <a:prstGeom prst="rect">
                <a:avLst/>
              </a:prstGeom>
              <a:blipFill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5" y="481263"/>
            <a:ext cx="955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r>
              <a:rPr lang="it-IT" sz="3200" dirty="0"/>
              <a:t> </a:t>
            </a:r>
            <a:r>
              <a:rPr lang="it-IT" sz="3200" dirty="0" err="1"/>
              <a:t>without</a:t>
            </a:r>
            <a:r>
              <a:rPr lang="it-IT" sz="3200" dirty="0"/>
              <a:t> </a:t>
            </a:r>
            <a:r>
              <a:rPr lang="it-IT" sz="3200" dirty="0" err="1"/>
              <a:t>noise</a:t>
            </a:r>
            <a:endParaRPr lang="en-GB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9211D7-68D3-AE67-3119-134BB8DB7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1" y="1519227"/>
            <a:ext cx="9577137" cy="44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r>
              <a:rPr lang="it-IT" sz="2800" dirty="0" err="1"/>
              <a:t>Kalman</a:t>
            </a:r>
            <a:r>
              <a:rPr lang="it-IT" sz="2800" dirty="0"/>
              <a:t> filter: state </a:t>
            </a:r>
            <a:r>
              <a:rPr lang="it-IT" sz="2800" dirty="0" err="1"/>
              <a:t>comparison</a:t>
            </a:r>
            <a:r>
              <a:rPr lang="it-IT" sz="2800" dirty="0"/>
              <a:t> with </a:t>
            </a:r>
            <a:r>
              <a:rPr lang="it-IT" sz="2800" dirty="0" err="1"/>
              <a:t>noise</a:t>
            </a:r>
            <a:r>
              <a:rPr lang="it-IT" sz="2800" dirty="0"/>
              <a:t> on state and output</a:t>
            </a:r>
            <a:endParaRPr lang="en-GB" sz="28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3D4375-0065-4995-1C0F-4EF411C0D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0" y="1773697"/>
            <a:ext cx="8560285" cy="39821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F4765-AB61-C207-1DDA-92099A825A5D}"/>
              </a:ext>
            </a:extLst>
          </p:cNvPr>
          <p:cNvSpPr txBox="1"/>
          <p:nvPr/>
        </p:nvSpPr>
        <p:spPr>
          <a:xfrm>
            <a:off x="9256782" y="1989221"/>
            <a:ext cx="2341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X0 </a:t>
            </a:r>
            <a:r>
              <a:rPr lang="it-IT" dirty="0" err="1"/>
              <a:t>stocastic</a:t>
            </a:r>
            <a:r>
              <a:rPr lang="it-IT" dirty="0"/>
              <a:t> </a:t>
            </a:r>
            <a:r>
              <a:rPr lang="it-IT" dirty="0" err="1"/>
              <a:t>variable</a:t>
            </a:r>
            <a:endParaRPr lang="it-IT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Gaussian noise</a:t>
            </a:r>
          </a:p>
          <a:p>
            <a:r>
              <a:rPr lang="en-GB" dirty="0"/>
              <a:t> 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40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41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42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43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44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46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51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52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53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54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56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5187</TotalTime>
  <Words>1798</Words>
  <Application>Microsoft Office PowerPoint</Application>
  <PresentationFormat>Widescreen</PresentationFormat>
  <Paragraphs>500</Paragraphs>
  <Slides>57</Slides>
  <Notes>55</Notes>
  <HiddenSlides>19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Kalman filter: state comparison with noise on state and output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Gianluca Moroni</cp:lastModifiedBy>
  <cp:revision>93</cp:revision>
  <dcterms:created xsi:type="dcterms:W3CDTF">2021-09-16T09:04:55Z</dcterms:created>
  <dcterms:modified xsi:type="dcterms:W3CDTF">2022-07-10T18:12:32Z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